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64" r:id="rId5"/>
    <p:sldId id="265" r:id="rId6"/>
    <p:sldId id="282" r:id="rId7"/>
    <p:sldId id="283" r:id="rId8"/>
    <p:sldId id="285" r:id="rId9"/>
    <p:sldId id="286" r:id="rId10"/>
    <p:sldId id="287" r:id="rId11"/>
    <p:sldId id="288" r:id="rId12"/>
    <p:sldId id="289" r:id="rId13"/>
    <p:sldId id="266" r:id="rId14"/>
    <p:sldId id="267" r:id="rId15"/>
    <p:sldId id="268" r:id="rId16"/>
    <p:sldId id="271" r:id="rId17"/>
    <p:sldId id="272" r:id="rId18"/>
    <p:sldId id="273" r:id="rId19"/>
    <p:sldId id="274" r:id="rId20"/>
    <p:sldId id="277" r:id="rId21"/>
    <p:sldId id="278" r:id="rId22"/>
    <p:sldId id="281" r:id="rId23"/>
    <p:sldId id="279" r:id="rId24"/>
    <p:sldId id="280" r:id="rId25"/>
  </p:sldIdLst>
  <p:sldSz cx="12188825" cy="6858000"/>
  <p:notesSz cx="6858000" cy="9144000"/>
  <p:defaultTextStyle>
    <a:defPPr rtl="0">
      <a:defRPr lang="zh-TW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75" d="100"/>
          <a:sy n="75" d="100"/>
        </p:scale>
        <p:origin x="720" y="6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0" d="100"/>
          <a:sy n="100" d="100"/>
        </p:scale>
        <p:origin x="280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solidFill>
                <a:schemeClr val="tx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CBD63E1-5F55-4415-9927-5A1CDAC1093B}" type="datetime1">
              <a:rPr lang="zh-TW" altLang="en-US" smtClean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2021/10/7</a:t>
            </a:fld>
            <a:endParaRPr lang="zh-TW" altLang="en-US" dirty="0">
              <a:solidFill>
                <a:schemeClr val="tx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solidFill>
                <a:schemeClr val="tx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CFD77566-CD65-4859-9FA1-43956DC85B8C}" type="slidenum">
              <a:rPr lang="en-US" altLang="zh-TW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algn="r" rtl="0"/>
              <a:t>‹#›</a:t>
            </a:fld>
            <a:endParaRPr lang="en-US" altLang="zh-TW" dirty="0">
              <a:solidFill>
                <a:schemeClr val="tx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8FA6F63-22AE-4B79-A78C-3107D4360843}" type="datetime1">
              <a:rPr lang="zh-TW" altLang="en-US" smtClean="0"/>
              <a:pPr/>
              <a:t>2021/10/7</a:t>
            </a:fld>
            <a:endParaRPr lang="zh-TW" altLang="en-US" dirty="0"/>
          </a:p>
        </p:txBody>
      </p:sp>
      <p:sp>
        <p:nvSpPr>
          <p:cNvPr id="4" name="投影片圖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8796F01-7154-41E0-B48B-A6921757531A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 rtlCol="0">
            <a:normAutofit/>
          </a:bodyPr>
          <a:lstStyle>
            <a:lvl1pPr algn="l" rtl="0">
              <a:lnSpc>
                <a:spcPct val="90000"/>
              </a:lnSpc>
              <a:defRPr sz="5400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noProof="0"/>
              <a:t>按一下以編輯母片副標題樣式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78F7671-A21A-4435-925B-BA1FD5966B65}" type="datetime1">
              <a:rPr lang="zh-TW" altLang="en-US" smtClean="0"/>
              <a:pPr/>
              <a:t>2021/10/7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en-US" altLang="zh-TW" noProof="0" smtClean="0"/>
              <a:t>‹#›</a:t>
            </a:fld>
            <a:endParaRPr lang="en-US" altLang="zh-TW" noProof="0" dirty="0"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2DDBED4-4352-4B37-B5D2-CE1B5B4F86F6}" type="datetime1">
              <a:rPr lang="zh-TW" altLang="en-US" smtClean="0"/>
              <a:pPr/>
              <a:t>2021/10/7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en-US" altLang="zh-TW" noProof="0" smtClean="0"/>
              <a:t>‹#›</a:t>
            </a:fld>
            <a:endParaRPr lang="en-US" altLang="zh-TW" noProof="0" dirty="0"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algn="l" rtl="0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 algn="l" rtl="0">
              <a:defRPr/>
            </a:lvl6pPr>
            <a:lvl7pPr algn="l" rtl="0">
              <a:defRPr baseline="0"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1A5ED53-FCBA-4D50-9EA1-251366748DBD}" type="datetime1">
              <a:rPr lang="zh-TW" altLang="en-US" smtClean="0"/>
              <a:pPr/>
              <a:t>2021/10/7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A60BA0E-20D0-4E7C-B286-26C960A6788F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rtlCol="0" anchor="t">
            <a:normAutofit/>
          </a:bodyPr>
          <a:lstStyle>
            <a:lvl1pPr algn="l" rtl="0">
              <a:defRPr sz="5400" b="0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algn="l" rtl="0"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algn="l" rtl="0"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algn="l" rtl="0"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2011328" algn="l" rtl="0"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algn="l" rtl="0"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algn="l" rtl="0"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algn="l" rtl="0"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2011328" algn="l" rtl="0"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9A333C9-1A4C-4287-9334-DFDA9D5206DE}" type="datetime1">
              <a:rPr lang="zh-TW" altLang="en-US" smtClean="0"/>
              <a:pPr/>
              <a:t>2021/10/7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B37DED6-D4C7-42EE-AB49-D2E39E64FDE4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BBAB593-2CE1-47C8-AB64-CE3B001C6023}" type="datetime1">
              <a:rPr lang="zh-TW" altLang="en-US" smtClean="0"/>
              <a:pPr/>
              <a:t>2021/10/7</a:t>
            </a:fld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n-US" altLang="zh-TW" noProof="0" smtClean="0"/>
              <a:t>‹#›</a:t>
            </a:fld>
            <a:endParaRPr lang="en-US" altLang="zh-TW" noProof="0" dirty="0"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B6659D9-E437-4125-98F7-3C8ED685612C}" type="datetime1">
              <a:rPr lang="zh-TW" altLang="en-US" smtClean="0"/>
              <a:pPr/>
              <a:t>2021/10/7</a:t>
            </a:fld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n-US" altLang="zh-TW" noProof="0" smtClean="0"/>
              <a:t>‹#›</a:t>
            </a:fld>
            <a:endParaRPr lang="en-US" altLang="zh-TW" noProof="0" dirty="0"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6AAB387-C3EE-4812-B298-7E9E9C6F0F56}" type="datetime1">
              <a:rPr lang="zh-TW" altLang="en-US" smtClean="0"/>
              <a:pPr/>
              <a:t>2021/10/7</a:t>
            </a:fld>
            <a:endParaRPr lang="zh-TW" altLang="en-US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B37DED6-D4C7-42EE-AB49-D2E39E64FDE4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rtlCol="0" anchor="b">
            <a:normAutofit/>
          </a:bodyPr>
          <a:lstStyle>
            <a:lvl1pPr algn="l" rtl="0"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algn="l" rtl="0"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algn="l" rtl="0"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algn="l" rtl="0"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algn="l" rtl="0"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316866A-51D6-4511-88A7-D461364B4FBF}" type="datetime1">
              <a:rPr lang="zh-TW" altLang="en-US" smtClean="0"/>
              <a:pPr/>
              <a:t>2021/10/7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DFBB78A-01B4-41F2-96B0-677A4A282832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rtlCol="0" anchor="b">
            <a:normAutofit/>
          </a:bodyPr>
          <a:lstStyle>
            <a:lvl1pPr algn="l" rtl="0"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B69949F-3078-463D-8481-0E172D05CD57}" type="datetime1">
              <a:rPr lang="zh-TW" altLang="en-US" smtClean="0"/>
              <a:pPr/>
              <a:t>2021/10/7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DFBB78A-01B4-41F2-96B0-677A4A282832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025A1AD-6892-4B63-B4D5-106D835AA347}" type="datetime1">
              <a:rPr lang="zh-TW" altLang="en-US" smtClean="0"/>
              <a:pPr/>
              <a:t>2021/10/7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B37DED6-D4C7-42EE-AB49-D2E39E64FDE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ffde.com/zh-TW/scripting-languages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kennycoder.io/2020/04/07/CI-CD-%E6%8C%81%E7%BA%8C%E6%80%A7%E6%95%B4%E5%90%88-%E9%83%A8%E7%BD%B2-%E5%9B%A0%E7%82%BA%E6%87%B6%EF%BC%8C%E6%89%80%E4%BB%A5%E6%9B%B4%E8%A6%81CI-CD%EF%BC%81%E6%A6%82%E5%BF%B5%E8%AC%9B%E8%A7%A3%EF%BC%81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ithelp.ithome.com.tw/m/articles/10184557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zh.wikipedia.org/wiki/%E6%B5%8B%E8%AF%95%E9%A9%B1%E5%8A%A8%E5%BC%80%E5%8F%9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ybermedian.com/%E7%80%91%E5%B8%83-vs-%E6%95%8F%E6%8D%B7%EF%BC%9A%E5%BF%85%E9%A0%88%E7%9F%A5%E9%81%93%E7%9A%84%E5%B7%AE%E7%95%B0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kknews.cc/tech/j66gyq.html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7%B3%BB%E7%BB%9F%E5%8F%91%E5%B1%95%E7%94%9F%E5%91%BD%E5%91%A8%E6%9C%9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讀書會報告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669752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書名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無瑕的程式碼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rtl="0"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報告者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賴威成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rtl="0"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日期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腳本語言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一種編程語言，它通過解釋器而不是編譯器在特殊的運行環境中執行任務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環境包括軟件應用程序、網頁、操作系統外殼和遊戲中的嵌入式系統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簡短、快速，並且從源代碼或字節碼解釋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跨平台的，不需要安裝特殊軟件即可運行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不需要編譯器來儲存要運行的可執行文件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117309" y="6021288"/>
            <a:ext cx="662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參考來源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什麼是腳本語言，最常用的有哪些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?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757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CI/CD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CI (Continuous Integration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，持續整合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CD (Continuous Deployment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，持續部署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117308" y="6021288"/>
            <a:ext cx="1008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參考來源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CI/CD 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持續性整合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/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部署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) –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 因為懶，所以更要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CI/CD!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概念講解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!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893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CI/CD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" r="664"/>
          <a:stretch/>
        </p:blipFill>
        <p:spPr>
          <a:xfrm>
            <a:off x="1197867" y="1908174"/>
            <a:ext cx="10009113" cy="4057651"/>
          </a:xfrm>
        </p:spPr>
      </p:pic>
      <p:sp>
        <p:nvSpPr>
          <p:cNvPr id="5" name="文字方塊 4"/>
          <p:cNvSpPr txBox="1"/>
          <p:nvPr/>
        </p:nvSpPr>
        <p:spPr>
          <a:xfrm>
            <a:off x="261764" y="2659726"/>
            <a:ext cx="2016224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程式建置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編譯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):</a:t>
            </a:r>
          </a:p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上傳的程式碼可能因環境變數、版本套件導致整個專案無法編譯成功，自動化的流程幫我們自動編譯。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430116" y="5787071"/>
            <a:ext cx="2088232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單位測試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檢查專案的功能是否出現漏洞。</a:t>
            </a:r>
          </a:p>
        </p:txBody>
      </p:sp>
      <p:sp>
        <p:nvSpPr>
          <p:cNvPr id="7" name="矩形 6"/>
          <p:cNvSpPr/>
          <p:nvPr/>
        </p:nvSpPr>
        <p:spPr>
          <a:xfrm>
            <a:off x="2494012" y="3501008"/>
            <a:ext cx="581608" cy="8640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790156" y="5136073"/>
            <a:ext cx="936104" cy="432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322104" y="4214581"/>
            <a:ext cx="936104" cy="5040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CI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76600" y="2168584"/>
            <a:ext cx="905644" cy="49114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 rot="19008199">
            <a:off x="5434919" y="2916651"/>
            <a:ext cx="532499" cy="69761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873116" y="1985914"/>
            <a:ext cx="1107740" cy="50405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工程師</a:t>
            </a:r>
          </a:p>
        </p:txBody>
      </p:sp>
      <p:sp>
        <p:nvSpPr>
          <p:cNvPr id="15" name="矩形 14"/>
          <p:cNvSpPr/>
          <p:nvPr/>
        </p:nvSpPr>
        <p:spPr>
          <a:xfrm rot="5400000">
            <a:off x="7915517" y="1911385"/>
            <a:ext cx="539295" cy="115717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 rot="5400000">
            <a:off x="7533204" y="4723778"/>
            <a:ext cx="578800" cy="129614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 rot="10800000">
            <a:off x="9431872" y="3674873"/>
            <a:ext cx="608253" cy="138046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631294" y="1287771"/>
            <a:ext cx="1107740" cy="5040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CD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591271" y="5912327"/>
            <a:ext cx="284060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啟動監控程式，去監控服務是否有異常現象。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6632819" y="3745691"/>
            <a:ext cx="161646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把程式碼丟到伺服器上</a:t>
            </a:r>
          </a:p>
        </p:txBody>
      </p:sp>
      <p:sp>
        <p:nvSpPr>
          <p:cNvPr id="14" name="矩形 13"/>
          <p:cNvSpPr/>
          <p:nvPr/>
        </p:nvSpPr>
        <p:spPr>
          <a:xfrm rot="2472765">
            <a:off x="6136162" y="3275114"/>
            <a:ext cx="539295" cy="115717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927946" y="2091002"/>
            <a:ext cx="196577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將程式碼自動更新到伺服器上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10170691" y="3933056"/>
            <a:ext cx="184735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使得整個專案服務可以運作</a:t>
            </a:r>
          </a:p>
        </p:txBody>
      </p:sp>
    </p:spTree>
    <p:extLst>
      <p:ext uri="{BB962C8B-B14F-4D97-AF65-F5344CB8AC3E}">
        <p14:creationId xmlns:p14="http://schemas.microsoft.com/office/powerpoint/2010/main" val="346781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4" grpId="0" animBg="1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DevOps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Development + Operations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，也就是開發和維運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大部分的文章都會說是「開發」、「測試」、「維運」三者的結合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三者有了交集，即是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DevOps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DevOps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最初的目標，解決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Dev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Ops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之間的衝突</a:t>
            </a:r>
          </a:p>
          <a:p>
            <a:pPr>
              <a:lnSpc>
                <a:spcPct val="100000"/>
              </a:lnSpc>
            </a:pP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240" y="1701800"/>
            <a:ext cx="4709557" cy="4470400"/>
          </a:xfrm>
        </p:spPr>
      </p:pic>
    </p:spTree>
    <p:extLst>
      <p:ext uri="{BB962C8B-B14F-4D97-AF65-F5344CB8AC3E}">
        <p14:creationId xmlns:p14="http://schemas.microsoft.com/office/powerpoint/2010/main" val="36449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DevOps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提高透明度，並整合兩者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1"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團隊間的資訊越透明，整合度越高，發生衝突的機率會越小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測試是必要流程，跟開發與維運有緊密合作的重要角色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DevOps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最大的目標為速度，從發現需求到產品上線時間越短，得到市場的回饋就越大，但是也要有品質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17308" y="6021288"/>
            <a:ext cx="1008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參考來源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什麼是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DevOps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825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測試驅動開發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Test-driven development</a:t>
            </a: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是一種軟體開發過程中應用的方法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帶兩頂帽子思考的開發方式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1"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先戴上實現功能的帽子，測試的輔助下，快速實現功能的帽子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1"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再戴上重構的帽子，在測試的保護下，通過去除沉餘的代碼，提高代碼質量</a:t>
            </a:r>
          </a:p>
        </p:txBody>
      </p:sp>
    </p:spTree>
    <p:extLst>
      <p:ext uri="{BB962C8B-B14F-4D97-AF65-F5344CB8AC3E}">
        <p14:creationId xmlns:p14="http://schemas.microsoft.com/office/powerpoint/2010/main" val="55963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測試驅動開發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2628441"/>
              </p:ext>
            </p:extLst>
          </p:nvPr>
        </p:nvGraphicFramePr>
        <p:xfrm>
          <a:off x="1117600" y="1701800"/>
          <a:ext cx="10156826" cy="38404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078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8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正面評價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負面評價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讓開發者在開發中擁有更全面的視角</a:t>
                      </a:r>
                      <a:endParaRPr lang="en-US" altLang="zh-TW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避免過度設計帶來的浪費，前提是測試程式碼需要有完整的設計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開發者可能只完成滿足了測試的代碼，而忽略對實際需求的實現</a:t>
                      </a:r>
                      <a:endParaRPr lang="en-US" altLang="zh-TW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對於</a:t>
                      </a:r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GUI</a:t>
                      </a:r>
                      <a:r>
                        <a:rPr lang="zh-TW" altLang="en-US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、資料庫和</a:t>
                      </a:r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Web</a:t>
                      </a:r>
                      <a:r>
                        <a:rPr lang="zh-TW" altLang="en-US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應用而言，構造單元測試比較困難，如果強行構造單位測試，反而給維護帶來額外的工作量，難的是設計方法</a:t>
                      </a:r>
                      <a:endParaRPr lang="en-US" altLang="zh-TW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單元測試的覆蓋度不夠，比如可能缺乏邊界測試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117308" y="6021288"/>
            <a:ext cx="1008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參考來源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維基百科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–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測試驅動開發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680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瀑布流開發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軟件開發過程分為不同的階段，是一種順序設計過程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一種結構化的軟件開發方法，所以大多數時候它都非常嚴格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一旦項目開發開始，就沒有改變要求的範圍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所有項目開發階段，如設計、開發、測試等，只完成一次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14"/>
          <a:stretch/>
        </p:blipFill>
        <p:spPr>
          <a:xfrm>
            <a:off x="6297613" y="2996946"/>
            <a:ext cx="5400000" cy="2542950"/>
          </a:xfrm>
        </p:spPr>
      </p:pic>
      <p:sp>
        <p:nvSpPr>
          <p:cNvPr id="8" name="文字方塊 7"/>
          <p:cNvSpPr txBox="1"/>
          <p:nvPr/>
        </p:nvSpPr>
        <p:spPr>
          <a:xfrm>
            <a:off x="1117308" y="6021288"/>
            <a:ext cx="1008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參考來源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瀑布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VS.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敏捷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 必須知道的差異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533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瀑布流開發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503956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適用於具有明確要求和完全沒有預期變化的項目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顯示項目思維模式，其重點放在完成項目上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團隊協調或同步非常有限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詳細描述需要實現瀑布式軟件開發方法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項目經理在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SDLC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的每個階段發揮著至關重要的作用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14"/>
          <a:stretch/>
        </p:blipFill>
        <p:spPr>
          <a:xfrm>
            <a:off x="6297613" y="2996946"/>
            <a:ext cx="5400000" cy="2542950"/>
          </a:xfrm>
        </p:spPr>
      </p:pic>
      <p:sp>
        <p:nvSpPr>
          <p:cNvPr id="8" name="文字方塊 7"/>
          <p:cNvSpPr txBox="1"/>
          <p:nvPr/>
        </p:nvSpPr>
        <p:spPr>
          <a:xfrm>
            <a:off x="1117308" y="6207695"/>
            <a:ext cx="1008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圖片來源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每日頭條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–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瀑布開發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vs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 敏捷開發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83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補充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SDLC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系統發展生命週期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(System Development Life Cycle)</a:t>
            </a: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稱為軟體生命週期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描述資訊系統從規劃、建立、測試到最終完成布署的全過程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適用於硬體和軟體系統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19" y="1701800"/>
            <a:ext cx="4470400" cy="4470400"/>
          </a:xfrm>
        </p:spPr>
      </p:pic>
      <p:sp>
        <p:nvSpPr>
          <p:cNvPr id="6" name="文字方塊 5"/>
          <p:cNvSpPr txBox="1"/>
          <p:nvPr/>
        </p:nvSpPr>
        <p:spPr>
          <a:xfrm>
            <a:off x="1117308" y="6021288"/>
            <a:ext cx="1008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參考來源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維基百科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–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系統發展生命週期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7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共通平台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腳本語言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CI/CD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DevOps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測試驅動開發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瀑布流開發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敏捷性開發</a:t>
            </a:r>
          </a:p>
        </p:txBody>
      </p:sp>
    </p:spTree>
    <p:extLst>
      <p:ext uri="{BB962C8B-B14F-4D97-AF65-F5344CB8AC3E}">
        <p14:creationId xmlns:p14="http://schemas.microsoft.com/office/powerpoint/2010/main" val="240278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敏捷性開發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5156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將項目開發生命週期分為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sprint</a:t>
            </a: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遵循漸進的方法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以其靈活性而聞名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被視為許多不同項目的集合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即使初始規劃已經完成，也可以在項目開發要求中進行更改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遵循迭代開發方法，因為這種規劃、開發、原形設計和其他軟件開發階段可能不止一次出現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14"/>
          <a:stretch/>
        </p:blipFill>
        <p:spPr>
          <a:xfrm>
            <a:off x="6297613" y="2996946"/>
            <a:ext cx="5400000" cy="2542950"/>
          </a:xfrm>
        </p:spPr>
      </p:pic>
    </p:spTree>
    <p:extLst>
      <p:ext uri="{BB962C8B-B14F-4D97-AF65-F5344CB8AC3E}">
        <p14:creationId xmlns:p14="http://schemas.microsoft.com/office/powerpoint/2010/main" val="164412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敏捷性開發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5156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每個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sprint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之後都會審核測試計劃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是一個需求改變和發展需求的過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測試與軟件開發同時進行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引入產品思維模式，軟件產品滿足最終客戶的需求，並根據客戶的需求自行更改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適合小而專注的團隊，具有高度的協調和同步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不需要項目經理，因為項目由整個團隊管理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14"/>
          <a:stretch/>
        </p:blipFill>
        <p:spPr>
          <a:xfrm>
            <a:off x="6297613" y="2996946"/>
            <a:ext cx="5400000" cy="2542950"/>
          </a:xfrm>
        </p:spPr>
      </p:pic>
    </p:spTree>
    <p:extLst>
      <p:ext uri="{BB962C8B-B14F-4D97-AF65-F5344CB8AC3E}">
        <p14:creationId xmlns:p14="http://schemas.microsoft.com/office/powerpoint/2010/main" val="89755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A37D1B-89FB-493B-80BE-2762ABEDF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前台 人員輪值表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DDA0EDE-E3F6-427D-82E8-F11F3FC441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月曆背景白色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B432107-E474-41A0-84CA-70E98FDFA2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94012" y="2420888"/>
            <a:ext cx="7200800" cy="405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2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9FC8A2-967A-497A-BBA6-57C1797A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後台 工作管制表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0534F8-8EC5-47B1-B9A0-1FFA742E43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確認會議資料，編輯功能改為自己的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Controller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頁面，不使用會議查詢下的編輯頁面，且在編輯頁面可勾選長官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1895A0-B8B3-464F-8819-8EB134AD2A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42356"/>
          <a:stretch/>
        </p:blipFill>
        <p:spPr>
          <a:xfrm>
            <a:off x="981844" y="3626455"/>
            <a:ext cx="9720000" cy="315169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2A511B8-CBBB-4272-BF72-266820A4A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801" b="41002"/>
          <a:stretch/>
        </p:blipFill>
        <p:spPr>
          <a:xfrm>
            <a:off x="6319870" y="548680"/>
            <a:ext cx="5040000" cy="260529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5ED246E-5CCF-40BD-A044-7FE749AC622B}"/>
              </a:ext>
            </a:extLst>
          </p:cNvPr>
          <p:cNvSpPr/>
          <p:nvPr/>
        </p:nvSpPr>
        <p:spPr>
          <a:xfrm>
            <a:off x="7399710" y="2847144"/>
            <a:ext cx="3159198" cy="1323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語音泡泡: 矩形 7">
            <a:extLst>
              <a:ext uri="{FF2B5EF4-FFF2-40B4-BE49-F238E27FC236}">
                <a16:creationId xmlns:a16="http://schemas.microsoft.com/office/drawing/2014/main" id="{4AA1B2E5-D91B-45FA-AD52-DD0B635BC2F4}"/>
              </a:ext>
            </a:extLst>
          </p:cNvPr>
          <p:cNvSpPr/>
          <p:nvPr/>
        </p:nvSpPr>
        <p:spPr>
          <a:xfrm>
            <a:off x="7750596" y="3341771"/>
            <a:ext cx="3888432" cy="724510"/>
          </a:xfrm>
          <a:prstGeom prst="wedgeRectCallout">
            <a:avLst>
              <a:gd name="adj1" fmla="val 2036"/>
              <a:gd name="adj2" fmla="val -8455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可勾選長官可以加在紅色框框中，回上頁的按鈕在紅色框框的下方</a:t>
            </a:r>
          </a:p>
        </p:txBody>
      </p:sp>
    </p:spTree>
    <p:extLst>
      <p:ext uri="{BB962C8B-B14F-4D97-AF65-F5344CB8AC3E}">
        <p14:creationId xmlns:p14="http://schemas.microsoft.com/office/powerpoint/2010/main" val="399966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FA24AFA-67FB-473B-86E9-69FCFAD1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後台 工作管制表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B1F28E8-0089-43F8-B7D4-27770C134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確認會議資料，搜尋頁面處長、副處長可勾選，是否上線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=&gt;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改為狀態，待確認、確認、未處理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預設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FBC8A119-12A1-49FA-BF71-2484DB575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32" t="10676" b="42355"/>
          <a:stretch/>
        </p:blipFill>
        <p:spPr>
          <a:xfrm>
            <a:off x="1557908" y="3867638"/>
            <a:ext cx="8280000" cy="248113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28C0485-CB9A-41D8-A09D-C4A57DB61C66}"/>
              </a:ext>
            </a:extLst>
          </p:cNvPr>
          <p:cNvSpPr/>
          <p:nvPr/>
        </p:nvSpPr>
        <p:spPr>
          <a:xfrm>
            <a:off x="8368004" y="5112703"/>
            <a:ext cx="606728" cy="6743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語音泡泡: 矩形 9">
            <a:extLst>
              <a:ext uri="{FF2B5EF4-FFF2-40B4-BE49-F238E27FC236}">
                <a16:creationId xmlns:a16="http://schemas.microsoft.com/office/drawing/2014/main" id="{EB3D9686-ADC1-435B-807E-32D09BF1D2D7}"/>
              </a:ext>
            </a:extLst>
          </p:cNvPr>
          <p:cNvSpPr/>
          <p:nvPr/>
        </p:nvSpPr>
        <p:spPr>
          <a:xfrm>
            <a:off x="4942284" y="3573016"/>
            <a:ext cx="3955075" cy="968431"/>
          </a:xfrm>
          <a:prstGeom prst="wedgeRectCallout">
            <a:avLst>
              <a:gd name="adj1" fmla="val 35760"/>
              <a:gd name="adj2" fmla="val 9105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欄位名稱改為「狀態」，欄位中放置三個</a:t>
            </a:r>
            <a:r>
              <a:rPr lang="en-US" altLang="zh-TW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radio button</a:t>
            </a:r>
            <a:r>
              <a:rPr lang="zh-TW" alt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，分別為「待確認」、「確認」和「未處理」</a:t>
            </a:r>
          </a:p>
        </p:txBody>
      </p:sp>
    </p:spTree>
    <p:extLst>
      <p:ext uri="{BB962C8B-B14F-4D97-AF65-F5344CB8AC3E}">
        <p14:creationId xmlns:p14="http://schemas.microsoft.com/office/powerpoint/2010/main" val="326678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203434-B6CE-4743-AED0-589F2AA97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前台 工作管制表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EBC88B-339C-4C83-BC1D-EA3944BF5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待確認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=&gt;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紅色字、確認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=&gt;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藍色字、未處理不顯示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處長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=&gt; #FFFF88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、副處長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=&gt; #B9FFB9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C5EB568-E239-4F4F-B70D-84D8EC642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32" t="10676" b="42355"/>
          <a:stretch/>
        </p:blipFill>
        <p:spPr>
          <a:xfrm>
            <a:off x="333772" y="4300666"/>
            <a:ext cx="8280000" cy="24811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66BC018-5750-4CD3-A20B-0CB86BB6F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9" t="47899" r="5102" b="18492"/>
          <a:stretch/>
        </p:blipFill>
        <p:spPr>
          <a:xfrm>
            <a:off x="2854052" y="3501008"/>
            <a:ext cx="8640000" cy="1795326"/>
          </a:xfrm>
          <a:prstGeom prst="rect">
            <a:avLst/>
          </a:prstGeom>
        </p:spPr>
      </p:pic>
      <p:sp>
        <p:nvSpPr>
          <p:cNvPr id="6" name="語音泡泡: 矩形 5">
            <a:extLst>
              <a:ext uri="{FF2B5EF4-FFF2-40B4-BE49-F238E27FC236}">
                <a16:creationId xmlns:a16="http://schemas.microsoft.com/office/drawing/2014/main" id="{9CA93830-B70F-4FD6-A83B-577478DE9A21}"/>
              </a:ext>
            </a:extLst>
          </p:cNvPr>
          <p:cNvSpPr/>
          <p:nvPr/>
        </p:nvSpPr>
        <p:spPr>
          <a:xfrm>
            <a:off x="7678588" y="2402043"/>
            <a:ext cx="4176464" cy="943674"/>
          </a:xfrm>
          <a:prstGeom prst="wedgeRectCallout">
            <a:avLst>
              <a:gd name="adj1" fmla="val -39363"/>
              <a:gd name="adj2" fmla="val 1052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「未處理」在前台不顯示資料，「確認」此資料所有字體顏色為藍色，「待確認」此資料所有字體顏色為紅色</a:t>
            </a:r>
          </a:p>
        </p:txBody>
      </p:sp>
      <p:sp>
        <p:nvSpPr>
          <p:cNvPr id="7" name="語音泡泡: 矩形 6">
            <a:extLst>
              <a:ext uri="{FF2B5EF4-FFF2-40B4-BE49-F238E27FC236}">
                <a16:creationId xmlns:a16="http://schemas.microsoft.com/office/drawing/2014/main" id="{B7DB76D4-78E0-4EAA-91A1-4F21A8DEB9E0}"/>
              </a:ext>
            </a:extLst>
          </p:cNvPr>
          <p:cNvSpPr/>
          <p:nvPr/>
        </p:nvSpPr>
        <p:spPr>
          <a:xfrm>
            <a:off x="7390556" y="5844313"/>
            <a:ext cx="4320480" cy="655774"/>
          </a:xfrm>
          <a:prstGeom prst="wedgeRectCallout">
            <a:avLst>
              <a:gd name="adj1" fmla="val -38975"/>
              <a:gd name="adj2" fmla="val -11859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「處長」此資料的背景顏色為</a:t>
            </a:r>
            <a:r>
              <a:rPr lang="en-US" altLang="zh-TW" sz="1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#FFFF88</a:t>
            </a:r>
            <a:r>
              <a:rPr lang="zh-TW" altLang="en-US" sz="1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，「副處長」此資料的背景顏色為</a:t>
            </a:r>
            <a:r>
              <a:rPr lang="en-US" altLang="zh-TW" sz="1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#B9FFB9</a:t>
            </a:r>
            <a:endParaRPr lang="zh-TW" altLang="en-US" sz="1800" dirty="0">
              <a:solidFill>
                <a:sysClr val="windowText" lastClr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886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A1D82B-6E5E-4720-97B3-87F45884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前台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0C9232-5808-4719-8DE8-C44279DA6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加個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a link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連去後台，用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razor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判斷是否顯示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link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B28377-BB5A-4659-9786-AFD112047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52" y="2564904"/>
            <a:ext cx="7168796" cy="40324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AD061F1-C404-4830-A1D7-FAF7D7D1ADD5}"/>
              </a:ext>
            </a:extLst>
          </p:cNvPr>
          <p:cNvSpPr/>
          <p:nvPr/>
        </p:nvSpPr>
        <p:spPr>
          <a:xfrm>
            <a:off x="6454452" y="2852936"/>
            <a:ext cx="432048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語音泡泡: 矩形 5">
            <a:extLst>
              <a:ext uri="{FF2B5EF4-FFF2-40B4-BE49-F238E27FC236}">
                <a16:creationId xmlns:a16="http://schemas.microsoft.com/office/drawing/2014/main" id="{AAA6C53A-3C90-43D9-91D6-9015549DF7CE}"/>
              </a:ext>
            </a:extLst>
          </p:cNvPr>
          <p:cNvSpPr/>
          <p:nvPr/>
        </p:nvSpPr>
        <p:spPr>
          <a:xfrm>
            <a:off x="6454452" y="3465841"/>
            <a:ext cx="4536504" cy="622815"/>
          </a:xfrm>
          <a:prstGeom prst="wedgeRectCallout">
            <a:avLst>
              <a:gd name="adj1" fmla="val -38975"/>
              <a:gd name="adj2" fmla="val -11859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可以加上後台文字，點擊它就會連到後台系統，但我不知道為什麼要判斷是否顯示</a:t>
            </a:r>
            <a:r>
              <a:rPr lang="en-US" altLang="zh-TW" sz="1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link</a:t>
            </a:r>
            <a:endParaRPr lang="zh-TW" altLang="en-US" sz="1800" dirty="0">
              <a:solidFill>
                <a:sysClr val="windowText" lastClr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714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215A5-0F48-4A04-B6BF-B7BF82B6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後台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04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05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預設查詢所有東西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C4321A-BE68-4B49-870D-8938B41C1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載入首頁後，請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Service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從資料庫中把所有資料撈出來，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Controller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傳送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ViewModel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給首頁，首頁把值放置在表格中</a:t>
            </a:r>
          </a:p>
        </p:txBody>
      </p:sp>
    </p:spTree>
    <p:extLst>
      <p:ext uri="{BB962C8B-B14F-4D97-AF65-F5344CB8AC3E}">
        <p14:creationId xmlns:p14="http://schemas.microsoft.com/office/powerpoint/2010/main" val="167978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EF97C5-CCCA-4B0D-B027-B1BD46046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後台 共用代號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6256BC-6A7F-4EC0-B70A-4F61BED87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598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書籍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91_TF02787940_TF02787940.potx" id="{E4A5FE8E-4BD4-4FB0-A38F-F1EAE933DD53}" vid="{3F795CD6-D941-463B-BA60-C19998ABAD90}"/>
    </a:ext>
  </a:extLst>
</a:theme>
</file>

<file path=ppt/theme/theme2.xml><?xml version="1.0" encoding="utf-8"?>
<a:theme xmlns:a="http://schemas.openxmlformats.org/drawingml/2006/main" name="Office 佈景主題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01D382-32B0-43EE-932C-28906AF37617}">
  <ds:schemaRefs>
    <ds:schemaRef ds:uri="4873beb7-5857-4685-be1f-d57550cc96cc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藍色書堆簡報 (寬螢幕)</Template>
  <TotalTime>0</TotalTime>
  <Words>1183</Words>
  <Application>Microsoft Office PowerPoint</Application>
  <PresentationFormat>自訂</PresentationFormat>
  <Paragraphs>113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Microsoft JhengHei UI</vt:lpstr>
      <vt:lpstr>微軟正黑體</vt:lpstr>
      <vt:lpstr>標楷體</vt:lpstr>
      <vt:lpstr>Arial</vt:lpstr>
      <vt:lpstr>Century Gothic</vt:lpstr>
      <vt:lpstr>Times New Roman</vt:lpstr>
      <vt:lpstr>書籍 16x9</vt:lpstr>
      <vt:lpstr>讀書會報告</vt:lpstr>
      <vt:lpstr>目錄</vt:lpstr>
      <vt:lpstr>前台 人員輪值表</vt:lpstr>
      <vt:lpstr>後台 工作管制表</vt:lpstr>
      <vt:lpstr>後台 工作管制表</vt:lpstr>
      <vt:lpstr>前台 工作管制表</vt:lpstr>
      <vt:lpstr>前台</vt:lpstr>
      <vt:lpstr>後台 04、05預設查詢所有東西</vt:lpstr>
      <vt:lpstr>後台 共用代號</vt:lpstr>
      <vt:lpstr>腳本語言</vt:lpstr>
      <vt:lpstr>CI/CD</vt:lpstr>
      <vt:lpstr>CI/CD</vt:lpstr>
      <vt:lpstr>DevOps</vt:lpstr>
      <vt:lpstr>DevOps</vt:lpstr>
      <vt:lpstr>TDD測試驅動開發</vt:lpstr>
      <vt:lpstr>TDD測試驅動開發</vt:lpstr>
      <vt:lpstr>瀑布流開發</vt:lpstr>
      <vt:lpstr>瀑布流開發</vt:lpstr>
      <vt:lpstr>補充: SDLC</vt:lpstr>
      <vt:lpstr>敏捷性開發</vt:lpstr>
      <vt:lpstr>敏捷性開發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2021-09-27T16:31:30Z</dcterms:created>
  <dcterms:modified xsi:type="dcterms:W3CDTF">2021-10-07T08:02:02Z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